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0" r:id="rId5"/>
    <p:sldId id="339" r:id="rId6"/>
    <p:sldId id="371" r:id="rId7"/>
    <p:sldId id="372" r:id="rId8"/>
    <p:sldId id="340" r:id="rId9"/>
    <p:sldId id="361" r:id="rId10"/>
    <p:sldId id="265" r:id="rId11"/>
    <p:sldId id="341" r:id="rId12"/>
    <p:sldId id="363" r:id="rId13"/>
    <p:sldId id="270" r:id="rId14"/>
    <p:sldId id="294" r:id="rId15"/>
    <p:sldId id="364" r:id="rId16"/>
    <p:sldId id="365" r:id="rId17"/>
    <p:sldId id="343" r:id="rId18"/>
    <p:sldId id="366" r:id="rId19"/>
    <p:sldId id="367" r:id="rId20"/>
    <p:sldId id="368" r:id="rId21"/>
    <p:sldId id="295" r:id="rId22"/>
    <p:sldId id="369" r:id="rId23"/>
    <p:sldId id="296" r:id="rId24"/>
    <p:sldId id="370" r:id="rId25"/>
    <p:sldId id="275" r:id="rId26"/>
    <p:sldId id="303" r:id="rId27"/>
    <p:sldId id="373" r:id="rId28"/>
    <p:sldId id="304" r:id="rId29"/>
    <p:sldId id="374" r:id="rId30"/>
    <p:sldId id="375" r:id="rId31"/>
    <p:sldId id="376" r:id="rId32"/>
    <p:sldId id="378" r:id="rId33"/>
    <p:sldId id="377" r:id="rId34"/>
    <p:sldId id="379" r:id="rId35"/>
    <p:sldId id="381" r:id="rId36"/>
    <p:sldId id="380" r:id="rId37"/>
    <p:sldId id="382" r:id="rId38"/>
    <p:sldId id="307" r:id="rId39"/>
    <p:sldId id="309" r:id="rId40"/>
    <p:sldId id="280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695"/>
    <a:srgbClr val="000000"/>
    <a:srgbClr val="0D0D0D"/>
    <a:srgbClr val="03BC7C"/>
    <a:srgbClr val="020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75720" autoAdjust="0"/>
  </p:normalViewPr>
  <p:slideViewPr>
    <p:cSldViewPr snapToGrid="0">
      <p:cViewPr varScale="1">
        <p:scale>
          <a:sx n="65" d="100"/>
          <a:sy n="65" d="100"/>
        </p:scale>
        <p:origin x="12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21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FC2ED-7B2E-4362-83A0-DFE532F7666B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5A4CF-79DB-4791-AE1D-94912E70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1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2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6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1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68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020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03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28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4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424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一共实现了两个原型系统（或者说插件）</a:t>
            </a:r>
            <a:endParaRPr lang="en-US" altLang="zh-CN" dirty="0"/>
          </a:p>
          <a:p>
            <a:r>
              <a:rPr lang="en-US" altLang="zh-CN" dirty="0"/>
              <a:t>includes 1,237 lines of C code added to QEMU. The implementation on PIC32 emulator has 1,620 lines of C code</a:t>
            </a:r>
          </a:p>
          <a:p>
            <a:endParaRPr lang="en-US" altLang="zh-CN" dirty="0"/>
          </a:p>
          <a:p>
            <a:pPr marL="228600" indent="-228600">
              <a:buAutoNum type="arabicParenR"/>
            </a:pPr>
            <a:r>
              <a:rPr lang="en-US" altLang="zh-CN" dirty="0"/>
              <a:t>The heuristic to  capture DMA stream configurations</a:t>
            </a:r>
          </a:p>
          <a:p>
            <a:pPr marL="228600" indent="-228600">
              <a:buAutoNum type="arabicParenR"/>
            </a:pPr>
            <a:r>
              <a:rPr lang="en-US" altLang="zh-CN" dirty="0"/>
              <a:t>a software component that tracks and orchestrates the life cycles of DMA input channels.</a:t>
            </a:r>
          </a:p>
          <a:p>
            <a:pPr marL="228600" indent="-228600">
              <a:buAutoNum type="arabicParenR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动态推测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 size and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 hooks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，导入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</a:t>
            </a:r>
            <a:endParaRPr lang="en-US" altLang="zh-CN" dirty="0"/>
          </a:p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04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一共实现了两个原型系统（或者说插件）</a:t>
            </a:r>
            <a:endParaRPr lang="en-US" altLang="zh-CN" dirty="0"/>
          </a:p>
          <a:p>
            <a:r>
              <a:rPr lang="en-US" altLang="zh-CN" dirty="0"/>
              <a:t>includes 1,237 lines of C code added to QEMU. The implementation on PIC32 emulator has 1,620 lines of C code</a:t>
            </a:r>
          </a:p>
          <a:p>
            <a:endParaRPr lang="en-US" altLang="zh-CN" dirty="0"/>
          </a:p>
          <a:p>
            <a:pPr marL="228600" indent="-228600">
              <a:buAutoNum type="arabicParenR"/>
            </a:pPr>
            <a:r>
              <a:rPr lang="en-US" altLang="zh-CN" dirty="0"/>
              <a:t>The heuristic to  capture DMA stream configurations</a:t>
            </a:r>
          </a:p>
          <a:p>
            <a:pPr marL="228600" indent="-228600">
              <a:buAutoNum type="arabicParenR"/>
            </a:pPr>
            <a:r>
              <a:rPr lang="en-US" altLang="zh-CN" dirty="0"/>
              <a:t>a software component that tracks and orchestrates the life cycles of DMA input channels.</a:t>
            </a:r>
          </a:p>
          <a:p>
            <a:pPr marL="228600" indent="-228600">
              <a:buAutoNum type="arabicParenR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动态推测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 size and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 hooks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，导入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</a:t>
            </a:r>
            <a:endParaRPr lang="en-US" altLang="zh-CN" dirty="0"/>
          </a:p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33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5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86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5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15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07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309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9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536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853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426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51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44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>
                <a:solidFill>
                  <a:srgbClr val="000000"/>
                </a:solidFill>
                <a:effectLst/>
                <a:ea typeface="Linux Libertine"/>
                <a:sym typeface="+mn-ea"/>
              </a:rPr>
              <a:t>郑耀文获得博士学位。2020年毕业于中国北京中国科学院大学网络空间安全专业，新加坡南洋理工大学博后（刘洋博士）。他还曾在加利福尼亚大学河滨分校担任访问学者一年。他的研究兴趣与系统安全有关</a:t>
            </a:r>
            <a:r>
              <a:rPr lang="zh-CN" altLang="en-US" dirty="0">
                <a:solidFill>
                  <a:srgbClr val="000000"/>
                </a:solidFill>
                <a:effectLst/>
                <a:ea typeface="Linux Libertine"/>
                <a:sym typeface="+mn-ea"/>
              </a:rPr>
              <a:t>：</a:t>
            </a:r>
            <a:r>
              <a:rPr lang="zh-CN" altLang="zh-CN" dirty="0">
                <a:solidFill>
                  <a:srgbClr val="000000"/>
                </a:solidFill>
                <a:effectLst/>
                <a:ea typeface="Linux Libertine"/>
                <a:sym typeface="+mn-ea"/>
              </a:rPr>
              <a:t>模糊测试、物联网固件的动态仿真。</a:t>
            </a:r>
            <a:endParaRPr lang="zh-CN" altLang="zh-CN" b="0" i="0" dirty="0">
              <a:solidFill>
                <a:srgbClr val="000000"/>
              </a:solidFill>
              <a:effectLst/>
              <a:ea typeface="Linux Liberti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8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伊朗人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2009-2013 </a:t>
            </a:r>
            <a:r>
              <a:rPr lang="zh-CN" altLang="en-US" sz="1200" dirty="0">
                <a:solidFill>
                  <a:schemeClr val="bg1"/>
                </a:solidFill>
              </a:rPr>
              <a:t>在伊朗 色拉子大学 获得学士学位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2015 </a:t>
            </a:r>
            <a:r>
              <a:rPr lang="zh-CN" altLang="en-US" sz="1200" dirty="0">
                <a:solidFill>
                  <a:schemeClr val="bg1"/>
                </a:solidFill>
              </a:rPr>
              <a:t>在意大利 特兰托大学 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2016</a:t>
            </a:r>
            <a:r>
              <a:rPr lang="zh-CN" altLang="en-US" sz="1200" dirty="0">
                <a:solidFill>
                  <a:schemeClr val="bg1"/>
                </a:solidFill>
              </a:rPr>
              <a:t> 在荷兰 特温特大学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获得计算机科学和创业学双硕士学位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现在 在加利福尼亚大学河滨分校 读博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5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二作的导师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98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乔治亚理工大学博士毕业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0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中国科学院信息工程研究所教授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研究方向：安全大数据分析；Secure上的深度学习，如嵌入式二进制程序合成与分析；网络安全测量和态势感知；物联网安全应用，包括恶意软件检测、边缘计算安全、安全评估。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b="0" i="0" dirty="0">
              <a:solidFill>
                <a:srgbClr val="000000"/>
              </a:solidFill>
              <a:effectLst/>
              <a:ea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中国科学院计算技术研究所博士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b="0" i="0" dirty="0">
              <a:solidFill>
                <a:srgbClr val="000000"/>
              </a:solidFill>
              <a:effectLst/>
              <a:ea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中国科学院软件研究所硕士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b="0" i="0" dirty="0">
              <a:solidFill>
                <a:srgbClr val="000000"/>
              </a:solidFill>
              <a:effectLst/>
              <a:ea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中国科学技术大学学士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24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中国科学院信息工程研究所教授 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5A4CF-79DB-4791-AE1D-94912E700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8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077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998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46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06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270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0760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617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998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4955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615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455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AA61-6AF3-4572-8A9F-6FBAD0B4F2E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55E8D-582F-4FDE-BA65-FC873E56C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4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1" y="0"/>
            <a:ext cx="485395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22" y="3625725"/>
            <a:ext cx="3300777" cy="59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0"/>
          <a:stretch>
            <a:fillRect/>
          </a:stretch>
        </p:blipFill>
        <p:spPr>
          <a:xfrm>
            <a:off x="2171836" y="2163132"/>
            <a:ext cx="4440280" cy="21967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9537875" y="1839282"/>
            <a:ext cx="2108200" cy="647700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8893972" y="5559175"/>
            <a:ext cx="3052183" cy="1077218"/>
          </a:xfrm>
          <a:prstGeom prst="rect">
            <a:avLst/>
          </a:prstGeom>
          <a:solidFill>
            <a:srgbClr val="22242A"/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8632372" y="5569116"/>
            <a:ext cx="32306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汇报：芦笑瑜</a:t>
            </a:r>
            <a:endParaRPr lang="en-US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时间：</a:t>
            </a:r>
            <a:r>
              <a:rPr lang="en-US" altLang="zh-CN" sz="32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22.04.03</a:t>
            </a:r>
            <a:endParaRPr lang="bg-BG" altLang="zh-CN" sz="32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23A803-C917-41AF-AD90-DA143549104E}"/>
              </a:ext>
            </a:extLst>
          </p:cNvPr>
          <p:cNvSpPr/>
          <p:nvPr/>
        </p:nvSpPr>
        <p:spPr>
          <a:xfrm>
            <a:off x="937649" y="2368718"/>
            <a:ext cx="1076259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FIRM-AFL: </a:t>
            </a:r>
          </a:p>
          <a:p>
            <a:pPr algn="ctr" latinLnBrk="1"/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High-Throughput </a:t>
            </a:r>
            <a:r>
              <a:rPr lang="en-US" altLang="zh-CN" sz="3600" dirty="0" err="1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Greybox</a:t>
            </a:r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Fuzzing of IoT Firmware</a:t>
            </a:r>
          </a:p>
          <a:p>
            <a:pPr algn="ctr" latinLnBrk="1"/>
            <a:r>
              <a:rPr lang="en-US" altLang="zh-CN" sz="36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via Augmented Process Emulation</a:t>
            </a:r>
          </a:p>
          <a:p>
            <a:pPr algn="r" latinLnBrk="1"/>
            <a:r>
              <a:rPr lang="en-US" altLang="zh-CN" sz="24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2019 28th USENIX Security Symposium</a:t>
            </a:r>
          </a:p>
        </p:txBody>
      </p:sp>
    </p:spTree>
    <p:extLst>
      <p:ext uri="{BB962C8B-B14F-4D97-AF65-F5344CB8AC3E}">
        <p14:creationId xmlns:p14="http://schemas.microsoft.com/office/powerpoint/2010/main" val="33139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553415" y="111612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1088612" y="1129190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解决什么问题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088611" y="1711038"/>
            <a:ext cx="1076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固件中的用户态程序，实现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通用的、高吞吐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861213-97EA-42D1-A48D-B9BD2784163C}"/>
              </a:ext>
            </a:extLst>
          </p:cNvPr>
          <p:cNvGrpSpPr/>
          <p:nvPr/>
        </p:nvGrpSpPr>
        <p:grpSpPr>
          <a:xfrm>
            <a:off x="553415" y="2300675"/>
            <a:ext cx="442220" cy="442220"/>
            <a:chOff x="682349" y="1739909"/>
            <a:chExt cx="551019" cy="55101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9827216-B668-440C-878D-96662027E097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2CC5C9B-1730-421C-8A60-88E80FF93F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9E63449-6349-4953-BF05-0C9211BF70D3}"/>
              </a:ext>
            </a:extLst>
          </p:cNvPr>
          <p:cNvSpPr txBox="1"/>
          <p:nvPr/>
        </p:nvSpPr>
        <p:spPr>
          <a:xfrm>
            <a:off x="1088612" y="231373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为什么解决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32BE30-615B-4A2D-83AD-BBCDCDC4A3A5}"/>
              </a:ext>
            </a:extLst>
          </p:cNvPr>
          <p:cNvSpPr txBox="1"/>
          <p:nvPr/>
        </p:nvSpPr>
        <p:spPr>
          <a:xfrm>
            <a:off x="1088611" y="2921767"/>
            <a:ext cx="1051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一、嵌入式设备计算、存储资源有限，无法直接有效运行复杂模糊测试工具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二、无论是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Hardware-in-loop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还是全系统软件模拟的方法，都存在模糊测试吞吐量低的局限（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Avatar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Firmadyne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AA3A0C-13BD-43B0-800C-FA78553239A3}"/>
              </a:ext>
            </a:extLst>
          </p:cNvPr>
          <p:cNvGrpSpPr/>
          <p:nvPr/>
        </p:nvGrpSpPr>
        <p:grpSpPr>
          <a:xfrm>
            <a:off x="586876" y="4163334"/>
            <a:ext cx="442220" cy="442220"/>
            <a:chOff x="682349" y="1739909"/>
            <a:chExt cx="551019" cy="55101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81B2DD6-948E-4F90-AD22-A29A1442DFF9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EAF237-EDBF-4B2C-BCB2-B6847FBC8CED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B94465F-BABD-4666-A6D9-51085011A5CB}"/>
              </a:ext>
            </a:extLst>
          </p:cNvPr>
          <p:cNvSpPr txBox="1"/>
          <p:nvPr/>
        </p:nvSpPr>
        <p:spPr>
          <a:xfrm>
            <a:off x="1122073" y="4176398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为什么困难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BE3EB1-475A-4446-97A4-687E6AA2CA9E}"/>
              </a:ext>
            </a:extLst>
          </p:cNvPr>
          <p:cNvSpPr txBox="1"/>
          <p:nvPr/>
        </p:nvSpPr>
        <p:spPr>
          <a:xfrm>
            <a:off x="1122073" y="4668841"/>
            <a:ext cx="9842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Hardware-in-loop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的方式吞吐率低，源于主机与设备通信接口吞吐率的限制，无法突破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二、全系统软件模拟的方式吞吐率低，源于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模拟执行的低效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模拟执行兼容性较差。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0310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553415" y="111612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1088612" y="1129190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System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  vs  User Mode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088611" y="1711038"/>
            <a:ext cx="105358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内存地址转换：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SoftMMU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对所有内存访问进行地址转换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(GVA-&gt;GPA-&gt;HVA)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；而在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HVA = GVA + offset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动态代码翻译：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下做代码翻译比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要快，因为在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下，块链接仅限于同一物理页中的基本块，这意味着在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中调用转换程序的频率更高。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系统调用模拟：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中，通过模拟目标操作系统和硬件，来实现系统调用；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中，则直接利用主机的操作系统和硬件来实现系统调用。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下模拟执行程序，效率高得多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798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1879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131863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Augmented Process Emulation</a:t>
            </a:r>
            <a:endParaRPr lang="zh-CN" altLang="en-US" sz="26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713711"/>
            <a:ext cx="11328570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巧妙结合（在两种模式间切换），统一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，实现固件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正确、高效的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模拟执行，进而实现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高吞吐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的模糊测试。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下启动固件和待测试的用户态程序；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当用户态程序运行到预设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point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后，程序进入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只有在少数情况下，需要切换到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下执行。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861213-97EA-42D1-A48D-B9BD2784163C}"/>
              </a:ext>
            </a:extLst>
          </p:cNvPr>
          <p:cNvGrpSpPr/>
          <p:nvPr/>
        </p:nvGrpSpPr>
        <p:grpSpPr>
          <a:xfrm>
            <a:off x="265238" y="4638782"/>
            <a:ext cx="442220" cy="442220"/>
            <a:chOff x="682349" y="1739909"/>
            <a:chExt cx="551019" cy="55101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9827216-B668-440C-878D-96662027E097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2CC5C9B-1730-421C-8A60-88E80FF93F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9E63449-6349-4953-BF05-0C9211BF70D3}"/>
              </a:ext>
            </a:extLst>
          </p:cNvPr>
          <p:cNvSpPr txBox="1"/>
          <p:nvPr/>
        </p:nvSpPr>
        <p:spPr>
          <a:xfrm>
            <a:off x="800435" y="4651846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前提条件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32BE30-615B-4A2D-83AD-BBCDCDC4A3A5}"/>
              </a:ext>
            </a:extLst>
          </p:cNvPr>
          <p:cNvSpPr txBox="1"/>
          <p:nvPr/>
        </p:nvSpPr>
        <p:spPr>
          <a:xfrm>
            <a:off x="800435" y="5157353"/>
            <a:ext cx="11103094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一、固件能够在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中正确执行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Firmadyne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已经能正确运行大量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Linux-based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二、固件使用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兼容的操作系统（相当数量的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固件采用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8731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0695683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为了减少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切换的负荷，使用了共享内存映射文件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虚拟机的物理内存与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下的虚拟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也构建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映射关系。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5BDF5-9B82-47EB-9F40-98BAE3D8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87" y="2341021"/>
            <a:ext cx="8072438" cy="43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92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069568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下，当固件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成功启动并且待测试程序运行到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Point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后，便会遍历测试程序当前的页表，基于虚拟页到物理页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的映射信息来构建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下虚拟页与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的映射关系：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E4F7D8-DE55-4B23-AFCD-02C5D671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42" y="4383506"/>
            <a:ext cx="86487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9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1283513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Fault Handing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过后，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端将当前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状态传给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端，程序进入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运行。运行过程中遇到可能会遇到缺页错误，处理方式如下：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将当前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状态传给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，程序进入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 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会调用缺页处理机制来处理缺页；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当缺页处理完成后，再更新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的地址映射，恢复到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下的运行。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如何判断已经完成缺页处理？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一旦运行到当前基本块的末尾，可以确定缺页错误已经处理完毕。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在每个基本块后进行动态插桩，将新的映射信息和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状态发回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</a:p>
        </p:txBody>
      </p:sp>
    </p:spTree>
    <p:extLst>
      <p:ext uri="{BB962C8B-B14F-4D97-AF65-F5344CB8AC3E}">
        <p14:creationId xmlns:p14="http://schemas.microsoft.com/office/powerpoint/2010/main" val="30920725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Mapping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1283513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Preload page mapping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当前操作系统采用了一种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lazy manner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来加载程序：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刚开始运行程序时，只载入少量的代码页，当发生缺页错误时，才载入相应的代码页。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这种模式会极大地降低模糊测试的效率：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Server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会产生多个运行实例，每个实例都会发生大量缺页错误，导致不断从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通过预加载所有的代码页来解决这个问题。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通过动态插桩的方式，在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阶段访问所有的代码页。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326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Call Redirection 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1283513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尽管测试固件是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兼容的，但是在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下执行系统调用，会直接使用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系统的系统调用实现和硬件，这往往会导致错误。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因此，当发生系统调用的时候，会切换到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下执行，执行完毕后，再次返回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如何判断系统调用完毕？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同样利用在基本块末尾插桩的方式实现判断：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当前基本块处于内核态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指向用户态代码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执行上下文是调用系统调用的线程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6863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9"/>
            <a:ext cx="47244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1" y="1058759"/>
            <a:ext cx="360000" cy="360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156471" y="1028957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091347" y="963567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156471" y="1004715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395B77-92AD-4595-98C4-FC0CC3B31D4F}"/>
              </a:ext>
            </a:extLst>
          </p:cNvPr>
          <p:cNvSpPr txBox="1"/>
          <p:nvPr/>
        </p:nvSpPr>
        <p:spPr>
          <a:xfrm>
            <a:off x="-864494" y="2840693"/>
            <a:ext cx="536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zh-CN">
                <a:solidFill>
                  <a:srgbClr val="02E695"/>
                </a:solidFill>
                <a:latin typeface="Nexa Light" panose="02000000000000000000" pitchFamily="50" charset="0"/>
              </a:rPr>
              <a:t>CONTENTS</a:t>
            </a:r>
            <a:endParaRPr lang="zh-CN" altLang="en-US">
              <a:solidFill>
                <a:srgbClr val="02E695"/>
              </a:solidFill>
              <a:latin typeface="Nexa Light" panose="02000000000000000000" pitchFamily="50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7C8801E-11E3-4ED5-BCFE-A44D87298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70" y="1946285"/>
            <a:ext cx="360000" cy="360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546B8C4-6201-40FB-A936-8DDC8CC44580}"/>
              </a:ext>
            </a:extLst>
          </p:cNvPr>
          <p:cNvSpPr/>
          <p:nvPr/>
        </p:nvSpPr>
        <p:spPr>
          <a:xfrm>
            <a:off x="4714838" y="190469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4CB61-34A5-4C0A-A6AE-A186B7C75619}"/>
              </a:ext>
            </a:extLst>
          </p:cNvPr>
          <p:cNvSpPr/>
          <p:nvPr/>
        </p:nvSpPr>
        <p:spPr>
          <a:xfrm>
            <a:off x="4659276" y="185109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B28C40-FE55-4D54-BA8A-261B28121BA7}"/>
              </a:ext>
            </a:extLst>
          </p:cNvPr>
          <p:cNvSpPr/>
          <p:nvPr/>
        </p:nvSpPr>
        <p:spPr>
          <a:xfrm>
            <a:off x="4724400" y="189224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Motivation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3BCF45B-3577-4631-9295-09A03DF10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2" y="2842488"/>
            <a:ext cx="360000" cy="360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7839166D-9F33-4A34-B1FE-3176C15CC6D1}"/>
              </a:ext>
            </a:extLst>
          </p:cNvPr>
          <p:cNvSpPr/>
          <p:nvPr/>
        </p:nvSpPr>
        <p:spPr>
          <a:xfrm>
            <a:off x="5017090" y="2800895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56BF2B-FA42-4208-BE32-3577BAEE76CE}"/>
              </a:ext>
            </a:extLst>
          </p:cNvPr>
          <p:cNvSpPr/>
          <p:nvPr/>
        </p:nvSpPr>
        <p:spPr>
          <a:xfrm>
            <a:off x="4961528" y="2747296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CDD5F78-34F4-4DA8-B07B-F9C1ADE9EB34}"/>
              </a:ext>
            </a:extLst>
          </p:cNvPr>
          <p:cNvSpPr/>
          <p:nvPr/>
        </p:nvSpPr>
        <p:spPr>
          <a:xfrm>
            <a:off x="5026652" y="2788444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D893441-4D41-4246-ABB2-C248A0FA4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29" y="3836849"/>
            <a:ext cx="360000" cy="360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A7CBDF42-D119-478E-A2A1-925A5A363EBC}"/>
              </a:ext>
            </a:extLst>
          </p:cNvPr>
          <p:cNvSpPr/>
          <p:nvPr/>
        </p:nvSpPr>
        <p:spPr>
          <a:xfrm>
            <a:off x="5078797" y="3795256"/>
            <a:ext cx="2879870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2526238-D238-4C2D-B485-516A249C6C46}"/>
              </a:ext>
            </a:extLst>
          </p:cNvPr>
          <p:cNvSpPr/>
          <p:nvPr/>
        </p:nvSpPr>
        <p:spPr>
          <a:xfrm>
            <a:off x="5023235" y="3741657"/>
            <a:ext cx="2750958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521FE4A-0060-44BC-A0EB-67CEE1404C8C}"/>
              </a:ext>
            </a:extLst>
          </p:cNvPr>
          <p:cNvSpPr/>
          <p:nvPr/>
        </p:nvSpPr>
        <p:spPr>
          <a:xfrm>
            <a:off x="5077720" y="3771720"/>
            <a:ext cx="2696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FB4B0AF-910E-41D1-BB3E-50B8498B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4" y="4743476"/>
            <a:ext cx="360000" cy="360000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D4D16D6-DACC-40B6-B36A-9B03A0A09532}"/>
              </a:ext>
            </a:extLst>
          </p:cNvPr>
          <p:cNvSpPr/>
          <p:nvPr/>
        </p:nvSpPr>
        <p:spPr>
          <a:xfrm>
            <a:off x="4959342" y="4701883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375EEA0-81AA-475C-A1C6-7C88A6ADC614}"/>
              </a:ext>
            </a:extLst>
          </p:cNvPr>
          <p:cNvSpPr/>
          <p:nvPr/>
        </p:nvSpPr>
        <p:spPr>
          <a:xfrm>
            <a:off x="4903780" y="4648284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2CD43E6-1ACC-40B7-A22C-E17409258D05}"/>
              </a:ext>
            </a:extLst>
          </p:cNvPr>
          <p:cNvSpPr/>
          <p:nvPr/>
        </p:nvSpPr>
        <p:spPr>
          <a:xfrm>
            <a:off x="4968904" y="4689432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8C18786-2879-4BB3-971F-EB0B1292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94" y="5586045"/>
            <a:ext cx="360000" cy="360000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53125A5-30AE-4D55-9C40-EDF65B01992C}"/>
              </a:ext>
            </a:extLst>
          </p:cNvPr>
          <p:cNvSpPr/>
          <p:nvPr/>
        </p:nvSpPr>
        <p:spPr>
          <a:xfrm>
            <a:off x="4548662" y="5544452"/>
            <a:ext cx="2471093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651F765-9EF9-48E1-B194-2A35ECF78304}"/>
              </a:ext>
            </a:extLst>
          </p:cNvPr>
          <p:cNvSpPr/>
          <p:nvPr/>
        </p:nvSpPr>
        <p:spPr>
          <a:xfrm>
            <a:off x="4493100" y="5490853"/>
            <a:ext cx="2360479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84281D6-E9EA-44DB-AF96-229F84DDCE62}"/>
              </a:ext>
            </a:extLst>
          </p:cNvPr>
          <p:cNvSpPr/>
          <p:nvPr/>
        </p:nvSpPr>
        <p:spPr>
          <a:xfrm>
            <a:off x="4558224" y="5532001"/>
            <a:ext cx="2295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45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3072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43789"/>
            <a:ext cx="674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Call Redirection </a:t>
            </a:r>
            <a:r>
              <a:rPr lang="zh-CN" altLang="en-US" sz="26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Key Idea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3" y="1838701"/>
            <a:ext cx="11283513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Optimizing filesystem-related system calls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作者研究发现，程序使用的系统调用中大部分是与文件系统相关的。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于是可以将在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系统上创建一个文件夹与固件镜像的文件系统相映射。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文件系统挂载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所以，测试程序所有的文件系统相关的系统调用都可以直接在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下运行。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Input: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如果对系统调用进行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，直接在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对相应的系统调用进行插桩，将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输入即可，不需要返回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34911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9" y="931579"/>
            <a:ext cx="347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 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95657" y="1596989"/>
            <a:ext cx="9753015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Workflow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本身基本一致：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阶段，在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下运行固件和用户级程序，直到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Point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Firmadyne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并结合了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DECAF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，利用其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来精确地捕获程序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的运行、终止和运行到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AFE136-51D1-43B3-8AEA-08DF6A4E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2980235"/>
            <a:ext cx="7302213" cy="36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61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9" y="931579"/>
            <a:ext cx="347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 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485405"/>
            <a:ext cx="11411127" cy="537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Workflow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本身基本一致：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子进程以后，存在一个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同步的问题。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子进程代价太大。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作者提出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Snapshot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的策略：</a:t>
            </a:r>
            <a:b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Point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处，拍下快照；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RAMFile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中所有页都遵循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CoW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(Copy-on-Write)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每次一个子进程结束后，直接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恢复快照即可。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AFE136-51D1-43B3-8AEA-08DF6A4E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2980235"/>
            <a:ext cx="7302213" cy="36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45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192111" y="91851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27309" y="931579"/>
            <a:ext cx="347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 </a:t>
            </a:r>
            <a:r>
              <a:rPr lang="en-US" altLang="zh-CN" sz="2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Implementation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176215" y="1485405"/>
            <a:ext cx="11411127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Workflow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本身基本一致：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Feeding input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作者对通过网络接口而触发的漏洞感兴趣，所以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AFL-Fuzz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对网络相关的系统调用进行插桩，实现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Fuzzer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Input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AFE136-51D1-43B3-8AEA-08DF6A4E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2980235"/>
            <a:ext cx="7302213" cy="36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32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5287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65939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766974" y="1921667"/>
            <a:ext cx="1129384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Transparency:FirmAFL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能不能像在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下一样正确运行固件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2BE9A8-5649-48D1-9164-D7525E1D3519}"/>
              </a:ext>
            </a:extLst>
          </p:cNvPr>
          <p:cNvGrpSpPr/>
          <p:nvPr/>
        </p:nvGrpSpPr>
        <p:grpSpPr>
          <a:xfrm>
            <a:off x="231776" y="2600038"/>
            <a:ext cx="442220" cy="442220"/>
            <a:chOff x="682349" y="1739909"/>
            <a:chExt cx="551019" cy="55101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543C8D7-2768-4DF7-A68D-CDB29A4D596E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ABCAD8-47D2-45AB-B6C0-AD395A7B160D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A85967A-417E-4842-AEEE-E76A365596AC}"/>
              </a:ext>
            </a:extLst>
          </p:cNvPr>
          <p:cNvSpPr txBox="1"/>
          <p:nvPr/>
        </p:nvSpPr>
        <p:spPr>
          <a:xfrm>
            <a:off x="766973" y="2613102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A8FCBA-00A3-4F05-8490-16DD668CCA82}"/>
              </a:ext>
            </a:extLst>
          </p:cNvPr>
          <p:cNvSpPr txBox="1"/>
          <p:nvPr/>
        </p:nvSpPr>
        <p:spPr>
          <a:xfrm>
            <a:off x="766973" y="3278346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efficiency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能不能达到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下的吞吐量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B0977-8708-4E3F-B2A7-FA3FE0DF1463}"/>
              </a:ext>
            </a:extLst>
          </p:cNvPr>
          <p:cNvGrpSpPr/>
          <p:nvPr/>
        </p:nvGrpSpPr>
        <p:grpSpPr>
          <a:xfrm>
            <a:off x="265237" y="3954848"/>
            <a:ext cx="442220" cy="442220"/>
            <a:chOff x="682349" y="1739909"/>
            <a:chExt cx="551019" cy="55101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E79D17-D4C2-4226-9DD9-57081F8581BB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5B3588-3312-4922-88D4-AFC714812730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94DFD65-C438-4ABE-881F-A5867B3384F4}"/>
              </a:ext>
            </a:extLst>
          </p:cNvPr>
          <p:cNvSpPr txBox="1"/>
          <p:nvPr/>
        </p:nvSpPr>
        <p:spPr>
          <a:xfrm>
            <a:off x="800434" y="3967912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RQ3: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66E2DC-8E1F-4241-9C6E-7EA2C08DDF34}"/>
              </a:ext>
            </a:extLst>
          </p:cNvPr>
          <p:cNvSpPr txBox="1"/>
          <p:nvPr/>
        </p:nvSpPr>
        <p:spPr>
          <a:xfrm>
            <a:off x="800434" y="4633156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 of optimization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17A36EB-54A1-4A81-B0D5-177A07864CEB}"/>
              </a:ext>
            </a:extLst>
          </p:cNvPr>
          <p:cNvGrpSpPr/>
          <p:nvPr/>
        </p:nvGrpSpPr>
        <p:grpSpPr>
          <a:xfrm>
            <a:off x="265237" y="5249073"/>
            <a:ext cx="442220" cy="442220"/>
            <a:chOff x="682349" y="1739909"/>
            <a:chExt cx="551019" cy="551019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A4484C6-7AF3-4E4C-B2F0-84BC5DE4F1F2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9D6198B-E115-45B7-A6F3-AAAF34C1AF24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E442F22-3B56-442A-BA6E-FB38C989C5C8}"/>
              </a:ext>
            </a:extLst>
          </p:cNvPr>
          <p:cNvSpPr txBox="1"/>
          <p:nvPr/>
        </p:nvSpPr>
        <p:spPr>
          <a:xfrm>
            <a:off x="800434" y="5262137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RQ4: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E97D9D-8A28-4288-990E-7FF0C239E77C}"/>
              </a:ext>
            </a:extLst>
          </p:cNvPr>
          <p:cNvSpPr txBox="1"/>
          <p:nvPr/>
        </p:nvSpPr>
        <p:spPr>
          <a:xfrm>
            <a:off x="800434" y="5927381"/>
            <a:ext cx="896485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 in vulnerability discovery</a:t>
            </a:r>
          </a:p>
        </p:txBody>
      </p:sp>
    </p:spTree>
    <p:extLst>
      <p:ext uri="{BB962C8B-B14F-4D97-AF65-F5344CB8AC3E}">
        <p14:creationId xmlns:p14="http://schemas.microsoft.com/office/powerpoint/2010/main" val="39476489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252875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65939"/>
            <a:ext cx="4183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 setup: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485A8-0B25-4608-BF40-8B9B79C23645}"/>
              </a:ext>
            </a:extLst>
          </p:cNvPr>
          <p:cNvSpPr txBox="1"/>
          <p:nvPr/>
        </p:nvSpPr>
        <p:spPr>
          <a:xfrm>
            <a:off x="231777" y="1809747"/>
            <a:ext cx="11569410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三个数据集：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一、两个标准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Benchmark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nbench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lmbench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用来测试模拟执行的正确性和负载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个来自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个厂商的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这些程序都是处理网络请求的关键服务程序，用来测试模糊测试的吞吐量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Firmadyne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的数据集；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数据集中的固件的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uPnP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服务受到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1day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漏洞的影响，用来测试挖掘真实漏洞的能力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8-core Intel(R) Core(TM) i7-3940XM 3.00GHz CPU \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23.5GB of RAM 1TB hard disk \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16.04.5 LTS \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 2.10.1 \ AFL 2.06b</a:t>
            </a:r>
          </a:p>
        </p:txBody>
      </p:sp>
    </p:spTree>
    <p:extLst>
      <p:ext uri="{BB962C8B-B14F-4D97-AF65-F5344CB8AC3E}">
        <p14:creationId xmlns:p14="http://schemas.microsoft.com/office/powerpoint/2010/main" val="116833720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B2C23C-2A9A-4071-B290-9AFB284A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82" y="1739584"/>
            <a:ext cx="6867525" cy="4714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2A60EC-3C5F-4819-BDC5-87C770FC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31" y="2082567"/>
            <a:ext cx="6753225" cy="41814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模拟执行的效率：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884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2934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模糊测试的吞吐量：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四种优化等级：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lphaLcParenR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baseline: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TriforceAFL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VMI(DECAF)</a:t>
            </a:r>
          </a:p>
          <a:p>
            <a:pPr marL="457200" indent="-457200">
              <a:lnSpc>
                <a:spcPct val="120000"/>
              </a:lnSpc>
              <a:buAutoNum type="alphaLcParenR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Lightweight snapshot</a:t>
            </a:r>
          </a:p>
          <a:p>
            <a:pPr marL="457200" indent="-457200">
              <a:lnSpc>
                <a:spcPct val="120000"/>
              </a:lnSpc>
              <a:buAutoNum type="alphaLcParenR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Augmented process emulation:</a:t>
            </a:r>
          </a:p>
          <a:p>
            <a:pPr marL="457200" indent="-457200">
              <a:lnSpc>
                <a:spcPct val="120000"/>
              </a:lnSpc>
              <a:buAutoNum type="alphaLcParenR"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Full: 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所有的优化全开：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Selective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redirection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74E5E3-9D1A-46F0-ACBD-283A681D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75" y="1234077"/>
            <a:ext cx="6363850" cy="48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1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379473" y="307818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Effectiveness of Optimization: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的各种优化技术，能否有效突破之前提出的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的三个性能瓶颈：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地址转换、动态代码翻译、系统调用模拟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作者将执行时间划分为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个部分：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execution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synchronization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translation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execution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redirection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Snapshot time</a:t>
            </a:r>
          </a:p>
        </p:txBody>
      </p:sp>
    </p:spTree>
    <p:extLst>
      <p:ext uri="{BB962C8B-B14F-4D97-AF65-F5344CB8AC3E}">
        <p14:creationId xmlns:p14="http://schemas.microsoft.com/office/powerpoint/2010/main" val="12538218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Effectiveness of Optimization: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FirmAFL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的各种优化技术，能否有效突破之前提出的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的三个性能瓶颈：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地址转换、动态代码翻译、系统调用模拟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作者将执行时间划分为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个部分：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execution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synchronization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translation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execution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redirection time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Snapshot time</a:t>
            </a:r>
          </a:p>
        </p:txBody>
      </p:sp>
    </p:spTree>
    <p:extLst>
      <p:ext uri="{BB962C8B-B14F-4D97-AF65-F5344CB8AC3E}">
        <p14:creationId xmlns:p14="http://schemas.microsoft.com/office/powerpoint/2010/main" val="424920692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Effectiveness of Optimization: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Snapshot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System-mode emulation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w/o Vs w/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lightweight snapshot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855E42-9DF7-45EA-AF27-76C85778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55" y="1802871"/>
            <a:ext cx="5724128" cy="47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558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Effectiveness of Optimization: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地址转换、动态代码翻译：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增强过程模拟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System-mode Emu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可以看到绿色的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exec time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大幅减少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这是因为在增强过程模拟在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User-mode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下运行用户级程序，地址转换效率更高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trans time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也大幅减少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User-mode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chaining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局限在同一个物理页内，所以调用代码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翻译的次数更少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Triforce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每轮测试后需要重置虚拟机，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cache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D164F8-8ACB-44A0-B089-9754B9FBB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5945967" cy="48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9051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Effectiveness of Optimization: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9CFC2-DC71-4C44-BDD0-D4D1ED1C151E}"/>
              </a:ext>
            </a:extLst>
          </p:cNvPr>
          <p:cNvSpPr txBox="1"/>
          <p:nvPr/>
        </p:nvSpPr>
        <p:spPr>
          <a:xfrm>
            <a:off x="446475" y="1739584"/>
            <a:ext cx="11569410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Selective </a:t>
            </a:r>
            <a:r>
              <a:rPr lang="en-US" altLang="zh-CN" sz="2400" dirty="0" err="1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redirection</a:t>
            </a:r>
            <a:r>
              <a:rPr lang="zh-CN" altLang="en-US" sz="2400" dirty="0">
                <a:solidFill>
                  <a:srgbClr val="02E6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2E6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系统，相当一部分系统调用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并不是一定要在原来的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环境下运行（例如：文件相关的系统调用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上挂载相应的文件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系统即可实现兼容）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可以看到这种优化技术，大大减少了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 exec time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time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45793B-2B4E-46D1-AAF0-918C7C83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26" y="1739584"/>
            <a:ext cx="5760759" cy="46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100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Vulnerability Discovery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21BA28-354F-4345-BDB5-9CEDB938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4" y="1879068"/>
            <a:ext cx="10897865" cy="47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477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Vulnerability Discovery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1DE90A-3BE7-41A2-9111-EB0201A0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72" y="1871096"/>
            <a:ext cx="8442253" cy="47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30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231777" y="1194206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766974" y="1207270"/>
            <a:ext cx="497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Vulnerability Discovery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2683A-3F63-42BD-B83F-D22DF094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9" y="2302213"/>
            <a:ext cx="8760127" cy="3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681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3" y="1341712"/>
            <a:ext cx="4396740" cy="439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434502" y="2544959"/>
            <a:ext cx="4271604" cy="21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6" y="2985874"/>
            <a:ext cx="3244479" cy="1570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627951" y="3130921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572389" y="3057895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232097" y="3066537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67" y="366437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40964-FB6B-41E2-BF48-43A08D8DD7DC}"/>
              </a:ext>
            </a:extLst>
          </p:cNvPr>
          <p:cNvGrpSpPr/>
          <p:nvPr/>
        </p:nvGrpSpPr>
        <p:grpSpPr>
          <a:xfrm>
            <a:off x="612790" y="1435529"/>
            <a:ext cx="442220" cy="442220"/>
            <a:chOff x="682349" y="1739909"/>
            <a:chExt cx="551019" cy="55101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E260B26-FF0B-4F34-9806-2819A039235A}"/>
                </a:ext>
              </a:extLst>
            </p:cNvPr>
            <p:cNvSpPr/>
            <p:nvPr/>
          </p:nvSpPr>
          <p:spPr>
            <a:xfrm>
              <a:off x="682349" y="1739909"/>
              <a:ext cx="551019" cy="55101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823BCD-A661-4360-8CCC-A263701FAA46}"/>
                </a:ext>
              </a:extLst>
            </p:cNvPr>
            <p:cNvSpPr/>
            <p:nvPr/>
          </p:nvSpPr>
          <p:spPr>
            <a:xfrm>
              <a:off x="724042" y="1789590"/>
              <a:ext cx="451655" cy="451655"/>
            </a:xfrm>
            <a:prstGeom prst="ellipse">
              <a:avLst/>
            </a:prstGeom>
            <a:noFill/>
            <a:ln w="6350">
              <a:solidFill>
                <a:srgbClr val="00B0F0"/>
              </a:solidFill>
            </a:ln>
            <a:effectLst>
              <a:glow rad="63500">
                <a:srgbClr val="03BC7C">
                  <a:alpha val="40000"/>
                </a:srgb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38F2CB2-35FC-4A2C-B90C-CFC3B6EFD41C}"/>
              </a:ext>
            </a:extLst>
          </p:cNvPr>
          <p:cNvSpPr txBox="1"/>
          <p:nvPr/>
        </p:nvSpPr>
        <p:spPr>
          <a:xfrm>
            <a:off x="1147987" y="1420519"/>
            <a:ext cx="98960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为了突出各种优化思路的效果，实现系统时，设计好配置接口，方便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的时候展示。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3538C0-576D-4578-8135-FDFCC1E55BAE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D8E8D6-9BB6-4A53-BDB2-954063C030AC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D09B69-8C92-486A-9170-B7E49C633C37}"/>
              </a:ext>
            </a:extLst>
          </p:cNvPr>
          <p:cNvSpPr/>
          <p:nvPr/>
        </p:nvSpPr>
        <p:spPr>
          <a:xfrm>
            <a:off x="-164077" y="235392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Inspiration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7303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14379" y="1018975"/>
            <a:ext cx="8948565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Yaowen</a:t>
            </a:r>
            <a:r>
              <a:rPr lang="en-US" altLang="zh-CN" sz="2400" dirty="0">
                <a:solidFill>
                  <a:schemeClr val="bg1"/>
                </a:solidFill>
              </a:rPr>
              <a:t> Zheng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Chinese Academy of Sciences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Research Fellow with Nanyang Technological University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fuzzing, dynamic emulation for IoT firmware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736A93-C357-45D2-8C35-7CFD092F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2" y="1074588"/>
            <a:ext cx="1548130" cy="1940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1B8BC8-E202-4E12-ADE8-861F7462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65" y="3331840"/>
            <a:ext cx="7707270" cy="32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9" y="816998"/>
            <a:ext cx="5224000" cy="5224000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64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8"/>
          <a:stretch>
            <a:fillRect/>
          </a:stretch>
        </p:blipFill>
        <p:spPr>
          <a:xfrm>
            <a:off x="1627542" y="2433199"/>
            <a:ext cx="4271604" cy="21967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E4404E-EFEB-4B2E-AAEC-6EEDDEDA9C2D}"/>
              </a:ext>
            </a:extLst>
          </p:cNvPr>
          <p:cNvSpPr/>
          <p:nvPr/>
        </p:nvSpPr>
        <p:spPr>
          <a:xfrm>
            <a:off x="4274035" y="2792981"/>
            <a:ext cx="3784530" cy="923535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074D21-F346-4737-B087-DAD3A391CF3A}"/>
              </a:ext>
            </a:extLst>
          </p:cNvPr>
          <p:cNvSpPr/>
          <p:nvPr/>
        </p:nvSpPr>
        <p:spPr>
          <a:xfrm>
            <a:off x="4353412" y="2735610"/>
            <a:ext cx="3616571" cy="884185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FE60F6-262F-4FE1-9A99-0BCBB8FE3CF5}"/>
              </a:ext>
            </a:extLst>
          </p:cNvPr>
          <p:cNvSpPr/>
          <p:nvPr/>
        </p:nvSpPr>
        <p:spPr>
          <a:xfrm>
            <a:off x="4316344" y="2792981"/>
            <a:ext cx="36536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感 谢 聆 听</a:t>
            </a:r>
            <a:endParaRPr lang="bg-BG" altLang="zh-CN" sz="440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27" y="3611280"/>
            <a:ext cx="3300777" cy="5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388083" y="1051419"/>
            <a:ext cx="6979003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Ali </a:t>
            </a:r>
            <a:r>
              <a:rPr lang="en-US" altLang="zh-CN" sz="2400" dirty="0" err="1">
                <a:solidFill>
                  <a:schemeClr val="bg1"/>
                </a:solidFill>
              </a:rPr>
              <a:t>Davanian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California, Riverside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Advised by Professor </a:t>
            </a:r>
            <a:r>
              <a:rPr lang="en-US" altLang="zh-CN" sz="2400" dirty="0" err="1">
                <a:solidFill>
                  <a:schemeClr val="bg1"/>
                </a:solidFill>
              </a:rPr>
              <a:t>Engin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Kirda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IoT</a:t>
            </a:r>
            <a:r>
              <a:rPr lang="zh-CN" altLang="en-US" sz="2400" dirty="0">
                <a:solidFill>
                  <a:schemeClr val="bg1"/>
                </a:solidFill>
              </a:rPr>
              <a:t>固件安全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0BD1B8-D6D4-46C3-AFAF-C533CBC5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2" y="1182715"/>
            <a:ext cx="1381448" cy="17335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4AF623-F280-4F35-8D29-7F9863B87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674"/>
          <a:stretch/>
        </p:blipFill>
        <p:spPr>
          <a:xfrm>
            <a:off x="1528241" y="3228815"/>
            <a:ext cx="8210550" cy="31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176215" y="2845405"/>
            <a:ext cx="6979003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Heng Yin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California, Riverside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 of Computer Science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研究方向：计算机安全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eng Yin">
            <a:extLst>
              <a:ext uri="{FF2B5EF4-FFF2-40B4-BE49-F238E27FC236}">
                <a16:creationId xmlns:a16="http://schemas.microsoft.com/office/drawing/2014/main" id="{F667286E-B1B9-4ABF-9578-07290EBE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5" y="1232646"/>
            <a:ext cx="1968311" cy="13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628DD2-C698-4D0F-A735-5643919F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07" y="967732"/>
            <a:ext cx="4726333" cy="54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431735" y="1148659"/>
            <a:ext cx="6979003" cy="1513477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Chengyu Song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University of California, Riverside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Assistant Professor of Computer Science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headshot">
            <a:extLst>
              <a:ext uri="{FF2B5EF4-FFF2-40B4-BE49-F238E27FC236}">
                <a16:creationId xmlns:a16="http://schemas.microsoft.com/office/drawing/2014/main" id="{D677741B-48E8-452E-A019-BB73AB80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7" y="1148658"/>
            <a:ext cx="1718419" cy="19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D229FF-029A-4A70-AE9F-C261F7BC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60" y="1148658"/>
            <a:ext cx="9528663" cy="53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2211120" y="1088479"/>
            <a:ext cx="9422030" cy="1996173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Hongsong</a:t>
            </a:r>
            <a:r>
              <a:rPr lang="en-US" altLang="zh-CN" sz="2400" dirty="0">
                <a:solidFill>
                  <a:schemeClr val="bg1"/>
                </a:solidFill>
              </a:rPr>
              <a:t> Zhu </a:t>
            </a: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Instiutte</a:t>
            </a:r>
            <a:r>
              <a:rPr lang="en-US" altLang="zh-CN" sz="2400" dirty="0">
                <a:solidFill>
                  <a:schemeClr val="bg1"/>
                </a:solidFill>
              </a:rPr>
              <a:t> of Information Engineering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研究方向：</a:t>
            </a:r>
            <a:r>
              <a:rPr lang="en-US" altLang="zh-CN" sz="2400" dirty="0">
                <a:solidFill>
                  <a:schemeClr val="bg1"/>
                </a:solidFill>
              </a:rPr>
              <a:t>Big data analysis on security; Deep learning on Secure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2FE11-2B14-44DE-AA91-5B0A625B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0" y="1227210"/>
            <a:ext cx="1207135" cy="1440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89D422-6210-476A-8C0B-FE8AC0AC1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048" y="3243255"/>
            <a:ext cx="7243903" cy="34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C87B96-CE47-4150-B76A-06C329A4C48D}"/>
              </a:ext>
            </a:extLst>
          </p:cNvPr>
          <p:cNvSpPr/>
          <p:nvPr/>
        </p:nvSpPr>
        <p:spPr>
          <a:xfrm>
            <a:off x="231777" y="259242"/>
            <a:ext cx="3068416" cy="610954"/>
          </a:xfrm>
          <a:prstGeom prst="rect">
            <a:avLst/>
          </a:prstGeom>
          <a:noFill/>
          <a:ln w="3175">
            <a:solidFill>
              <a:srgbClr val="1E4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40302D-663D-4BAB-A8D9-2FDDA12DF9C8}"/>
              </a:ext>
            </a:extLst>
          </p:cNvPr>
          <p:cNvSpPr/>
          <p:nvPr/>
        </p:nvSpPr>
        <p:spPr>
          <a:xfrm>
            <a:off x="176215" y="186216"/>
            <a:ext cx="2973057" cy="585460"/>
          </a:xfrm>
          <a:prstGeom prst="rect">
            <a:avLst/>
          </a:prstGeom>
          <a:solidFill>
            <a:srgbClr val="22242A">
              <a:alpha val="48000"/>
            </a:srgbClr>
          </a:solidFill>
          <a:ln w="3175">
            <a:solidFill>
              <a:srgbClr val="02E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71B80F-5128-4771-8482-9F84C7C20C1A}"/>
              </a:ext>
            </a:extLst>
          </p:cNvPr>
          <p:cNvSpPr/>
          <p:nvPr/>
        </p:nvSpPr>
        <p:spPr>
          <a:xfrm>
            <a:off x="-164077" y="283376"/>
            <a:ext cx="365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2E6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Author Team</a:t>
            </a:r>
            <a:endParaRPr lang="bg-BG" altLang="zh-CN" sz="2800" dirty="0">
              <a:solidFill>
                <a:srgbClr val="02E6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145">
            <a:extLst>
              <a:ext uri="{FF2B5EF4-FFF2-40B4-BE49-F238E27FC236}">
                <a16:creationId xmlns:a16="http://schemas.microsoft.com/office/drawing/2014/main" id="{845313A3-BBE2-476A-9CBF-5C1C4EF6F575}"/>
              </a:ext>
            </a:extLst>
          </p:cNvPr>
          <p:cNvSpPr txBox="1"/>
          <p:nvPr/>
        </p:nvSpPr>
        <p:spPr>
          <a:xfrm>
            <a:off x="480147" y="3367979"/>
            <a:ext cx="5977078" cy="1513477"/>
          </a:xfrm>
          <a:prstGeom prst="rect">
            <a:avLst/>
          </a:prstGeom>
          <a:noFill/>
        </p:spPr>
        <p:txBody>
          <a:bodyPr wrap="square" lIns="121908" tIns="60953" rIns="121908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Limin</a:t>
            </a:r>
            <a:r>
              <a:rPr lang="en-US" altLang="zh-CN" sz="2400" dirty="0">
                <a:solidFill>
                  <a:schemeClr val="bg1"/>
                </a:solidFill>
              </a:rPr>
              <a:t> Sun</a:t>
            </a: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bg1"/>
                </a:solidFill>
              </a:rPr>
              <a:t>Instiutte</a:t>
            </a:r>
            <a:r>
              <a:rPr lang="en-US" altLang="zh-CN" sz="2400" dirty="0">
                <a:solidFill>
                  <a:schemeClr val="bg1"/>
                </a:solidFill>
              </a:rPr>
              <a:t> of Information Engineering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Professor</a:t>
            </a:r>
          </a:p>
        </p:txBody>
      </p:sp>
      <p:sp>
        <p:nvSpPr>
          <p:cNvPr id="2" name="AutoShape 2" descr="Bo Feng">
            <a:extLst>
              <a:ext uri="{FF2B5EF4-FFF2-40B4-BE49-F238E27FC236}">
                <a16:creationId xmlns:a16="http://schemas.microsoft.com/office/drawing/2014/main" id="{534BEEAB-EBCC-4AAF-9C1D-9FD8AA962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985" y="14629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9D36F8-4060-49A6-9810-B176BC07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0" y="1143151"/>
            <a:ext cx="1477239" cy="18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43828B-77A0-4C64-943B-9F170823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02" y="544986"/>
            <a:ext cx="6238875" cy="2371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1BEA5C-9EEA-4E0E-A331-481EFAB4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02" y="3174145"/>
            <a:ext cx="5845081" cy="34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28科技总结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242A"/>
        </a:solidFill>
        <a:ln w="3175">
          <a:solidFill>
            <a:srgbClr val="02E695"/>
          </a:solidFill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15515</TotalTime>
  <Words>2152</Words>
  <Application>Microsoft Office PowerPoint</Application>
  <PresentationFormat>宽屏</PresentationFormat>
  <Paragraphs>314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Nexa Light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Caroulder</cp:lastModifiedBy>
  <cp:revision>687</cp:revision>
  <dcterms:created xsi:type="dcterms:W3CDTF">2017-12-15T10:21:06Z</dcterms:created>
  <dcterms:modified xsi:type="dcterms:W3CDTF">2022-04-03T00:16:48Z</dcterms:modified>
</cp:coreProperties>
</file>